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5" r:id="rId5"/>
    <p:sldId id="276" r:id="rId6"/>
    <p:sldId id="278" r:id="rId7"/>
    <p:sldId id="277" r:id="rId8"/>
    <p:sldId id="279" r:id="rId9"/>
    <p:sldId id="281" r:id="rId10"/>
    <p:sldId id="280" r:id="rId11"/>
    <p:sldId id="282" r:id="rId12"/>
    <p:sldId id="283" r:id="rId13"/>
    <p:sldId id="284" r:id="rId14"/>
    <p:sldId id="290" r:id="rId15"/>
    <p:sldId id="286" r:id="rId16"/>
    <p:sldId id="285" r:id="rId17"/>
    <p:sldId id="288" r:id="rId18"/>
    <p:sldId id="287" r:id="rId19"/>
    <p:sldId id="28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F49604-75E1-4BD9-A5A1-3A5532945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43026-6D0F-4B04-8B8C-5A7CFFB2F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1FDA-D79C-4BED-A621-419BAB93D8E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3352-CB4A-4AB9-915D-8E2497195E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E820-C105-43C4-8A74-3218C8F60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848B-81FF-444B-9D9A-077B3D0E8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6D582-E971-4352-9BD2-561097B26458}" type="datetimeFigureOut"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37D02-0BA3-4C3B-9FFE-468DDB496F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1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7D02-0BA3-4C3B-9FFE-468DDB496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4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E0C6-15C1-4355-84A5-E1D207BB6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/>
          <a:lstStyle>
            <a:lvl1pPr algn="ctr">
              <a:defRPr sz="6000" b="1" cap="none" spc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67C03-238C-4060-8816-214EDE1A3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59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E5CC-4719-4B93-866D-6B8185362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4A05A-798A-46B2-9AB6-56981B076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85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2FA63-7700-481D-87AE-B19EE5EB136B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433D7-4193-4BE4-A4DC-E4A1255BC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34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9BA4-2D56-49E5-A006-03DEE914A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D1EC-899E-4C91-B8BD-115B23E1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428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00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6E1E-7DDA-48BA-9171-4C31D9F55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 b="1" cap="none" spc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6E7F-B347-4AF7-900E-8162872C1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9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5F38-3DCD-406E-9B5D-E9FC8C7A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AF13-E6DA-4E18-BD2B-0893C283E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607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FDE30-7CCB-435C-9035-FED3ADA9A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9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2E93-988C-4953-9BE1-2010D2DF7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B1E4E-711C-4F32-AA7A-A2E132A0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7A035-83CD-40EE-AC47-9E1629BAB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AD151-9B4B-4671-80F7-5228DA2E1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AC22D-8E17-41E7-82CD-C2B4602C2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7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D9E2-058B-43AB-A51C-2E1BE9CF4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63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C7B19-E06E-4073-8FD3-F41823E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DCAEEE1-D78F-46CF-A2F7-046199CC73F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4C148-7654-4662-9D4F-72FF0E47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735A-B016-4928-A0AD-25E6717B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736C3C-EC0D-40FF-81BC-8491554E8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26B1-DE23-45B4-9C24-F3C22355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6E05-6311-4F08-AA57-D9E530C6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B089F-A12E-494F-B702-A1A5EC4CD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2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435F-A59E-40E1-9CAD-9DA0E69D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3EA21-00E5-4D5F-8136-F6A3DF44C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C5BC8-1516-427F-A341-29D5DF0F7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0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8187A4C-DBF5-4666-B4FF-9F6D5121E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26680" r="14644" b="3562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4E3F2-7807-4BB3-90BB-782E91F2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62085-FFB1-4CC2-8499-17A0AF83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79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AD7B-7D6F-42F5-9E5E-1A9AE32A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1303507"/>
            <a:ext cx="10919433" cy="2227837"/>
          </a:xfrm>
        </p:spPr>
        <p:txBody>
          <a:bodyPr anchor="b">
            <a:normAutofit/>
          </a:bodyPr>
          <a:lstStyle/>
          <a:p>
            <a:r>
              <a:rPr lang="en-US" dirty="0"/>
              <a:t>Master Facilities Plan</a:t>
            </a:r>
            <a:endParaRPr lang="en-US" dirty="0">
              <a:ea typeface="Cambri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F2B1C-B9A7-4490-88D9-C9E2A10C9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854" y="3898799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Feedback 2025</a:t>
            </a:r>
            <a:endParaRPr lang="en-US" b="1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48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68E49-8019-DA64-AFCE-E416D1A5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1367-0668-A7FE-C79B-F2BEC942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783822" cy="1325563"/>
          </a:xfrm>
        </p:spPr>
        <p:txBody>
          <a:bodyPr>
            <a:normAutofit/>
          </a:bodyPr>
          <a:lstStyle/>
          <a:p>
            <a:r>
              <a:rPr lang="en-US" dirty="0"/>
              <a:t>Separate Area of Women and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1284C-A463-191B-D55D-BDDD0D73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29" y="2198608"/>
            <a:ext cx="8368161" cy="28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349E-B9A6-7CC2-AE8E-CCF45E79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273992"/>
            <a:ext cx="4532695" cy="828408"/>
          </a:xfrm>
        </p:spPr>
        <p:txBody>
          <a:bodyPr/>
          <a:lstStyle/>
          <a:p>
            <a:r>
              <a:rPr lang="en-US" dirty="0"/>
              <a:t>Other Comments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240C7B-D868-F24B-0DA6-74CF1A0BF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0704" y="239419"/>
            <a:ext cx="4416670" cy="251683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3FEBF-61BF-04A0-317F-CC597FAF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812" y="2881955"/>
            <a:ext cx="4410562" cy="2327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F5BBD-0CE6-9C4A-9513-78D1A8D15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26" y="2414207"/>
            <a:ext cx="4437042" cy="2384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C5320-C6EE-7C22-2A30-B118DE11B8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776"/>
          <a:stretch/>
        </p:blipFill>
        <p:spPr>
          <a:xfrm>
            <a:off x="7430701" y="5209412"/>
            <a:ext cx="4416671" cy="1150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1FC58-0D8C-7831-92C1-AB4AE6F81B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133"/>
          <a:stretch/>
        </p:blipFill>
        <p:spPr>
          <a:xfrm>
            <a:off x="2576387" y="3870527"/>
            <a:ext cx="4854314" cy="2489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4307D3-264E-8522-BDCD-F4DCAB40AE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138" b="48311"/>
          <a:stretch/>
        </p:blipFill>
        <p:spPr>
          <a:xfrm>
            <a:off x="371106" y="1127293"/>
            <a:ext cx="4410562" cy="12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BDB4-A645-D319-AAAF-18846624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46E2-9429-1E4B-F311-322628C7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1303507"/>
            <a:ext cx="10919433" cy="2227837"/>
          </a:xfrm>
        </p:spPr>
        <p:txBody>
          <a:bodyPr anchor="b">
            <a:normAutofit/>
          </a:bodyPr>
          <a:lstStyle/>
          <a:p>
            <a:r>
              <a:rPr lang="en-US" dirty="0"/>
              <a:t>Community Pool</a:t>
            </a:r>
            <a:endParaRPr lang="en-US" dirty="0">
              <a:ea typeface="Cambri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76A69-DD20-EF62-84E4-BD551983B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854" y="3898799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Feedback 2025</a:t>
            </a:r>
            <a:endParaRPr lang="en-US" b="1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55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BCA1-D688-89B8-8C13-4773D0FC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C255-DBD7-8F59-3C9B-938DF55F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783822" cy="2542667"/>
          </a:xfrm>
        </p:spPr>
        <p:txBody>
          <a:bodyPr>
            <a:noAutofit/>
          </a:bodyPr>
          <a:lstStyle/>
          <a:p>
            <a:pPr algn="l"/>
            <a:r>
              <a:rPr lang="en-US" sz="3200" i="0" dirty="0">
                <a:effectLst/>
              </a:rPr>
              <a:t>Maintaining the current pool is not an option. </a:t>
            </a:r>
            <a:br>
              <a:rPr lang="en-US" sz="3200" i="0" dirty="0">
                <a:effectLst/>
              </a:rPr>
            </a:br>
            <a:br>
              <a:rPr lang="en-US" sz="3200" i="0" dirty="0">
                <a:effectLst/>
              </a:rPr>
            </a:br>
            <a:r>
              <a:rPr lang="en-US" sz="3200" i="0" dirty="0">
                <a:effectLst/>
              </a:rPr>
              <a:t>Types of community </a:t>
            </a:r>
            <a:r>
              <a:rPr lang="en-US" sz="3200" dirty="0"/>
              <a:t>pool ranked in order of interest/</a:t>
            </a:r>
            <a:r>
              <a:rPr lang="en-US" sz="3200" i="0" dirty="0">
                <a:effectLst/>
              </a:rPr>
              <a:t>use.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94877-0D92-14AA-246B-2378603CAD90}"/>
              </a:ext>
            </a:extLst>
          </p:cNvPr>
          <p:cNvSpPr txBox="1"/>
          <p:nvPr/>
        </p:nvSpPr>
        <p:spPr>
          <a:xfrm>
            <a:off x="1508760" y="3429000"/>
            <a:ext cx="287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Outdoor Pool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Splash Pad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Indoor Pool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438BB-181B-4244-FA4B-B119F086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974" y="3199517"/>
            <a:ext cx="4740051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6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17BAC-4C65-9CE2-7C08-90C5AE1FE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D57F-BA87-43FE-4423-0B4119F8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783822" cy="1408811"/>
          </a:xfrm>
        </p:spPr>
        <p:txBody>
          <a:bodyPr>
            <a:noAutofit/>
          </a:bodyPr>
          <a:lstStyle/>
          <a:p>
            <a:pPr algn="l"/>
            <a:r>
              <a:rPr lang="en-US" i="0" dirty="0">
                <a:effectLst/>
              </a:rPr>
              <a:t>Where should we put a community pool?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B3758-2679-1E11-1C62-1D102C52DB2A}"/>
              </a:ext>
            </a:extLst>
          </p:cNvPr>
          <p:cNvSpPr txBox="1"/>
          <p:nvPr/>
        </p:nvSpPr>
        <p:spPr>
          <a:xfrm>
            <a:off x="1481328" y="3429000"/>
            <a:ext cx="28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Land of Wellness</a:t>
            </a:r>
          </a:p>
          <a:p>
            <a:r>
              <a:rPr lang="en-US" dirty="0"/>
              <a:t>2. Current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08B5B-D424-B5B9-A45B-E5934361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52" y="2635738"/>
            <a:ext cx="6871659" cy="31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A623-19CC-5762-5B6C-4E81AC6AF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587F-FC53-4760-8D37-F9FBC2B3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783822" cy="1408811"/>
          </a:xfrm>
        </p:spPr>
        <p:txBody>
          <a:bodyPr>
            <a:noAutofit/>
          </a:bodyPr>
          <a:lstStyle/>
          <a:p>
            <a:pPr algn="l"/>
            <a:r>
              <a:rPr lang="en-US" i="0" dirty="0">
                <a:effectLst/>
              </a:rPr>
              <a:t>Where would you and your family most utilize a community pool?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B74B4-B478-D25C-D813-7A5C2DD948F5}"/>
              </a:ext>
            </a:extLst>
          </p:cNvPr>
          <p:cNvSpPr txBox="1"/>
          <p:nvPr/>
        </p:nvSpPr>
        <p:spPr>
          <a:xfrm>
            <a:off x="1481328" y="3429000"/>
            <a:ext cx="28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Land of Wellness</a:t>
            </a:r>
          </a:p>
          <a:p>
            <a:r>
              <a:rPr lang="en-US" dirty="0"/>
              <a:t>2. Current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5E8BB-549F-A10A-2A45-A1E41C4A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52" y="2635738"/>
            <a:ext cx="6871659" cy="31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3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FB50-3BED-560C-E1C4-43A36E92B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B836-B5D6-B67F-0355-0A4E89D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783822" cy="1408811"/>
          </a:xfrm>
        </p:spPr>
        <p:txBody>
          <a:bodyPr>
            <a:noAutofit/>
          </a:bodyPr>
          <a:lstStyle/>
          <a:p>
            <a:pPr algn="l"/>
            <a:r>
              <a:rPr lang="en-US" b="0" i="0" dirty="0">
                <a:solidFill>
                  <a:srgbClr val="333E48"/>
                </a:solidFill>
                <a:effectLst/>
                <a:latin typeface="National2"/>
              </a:rPr>
              <a:t>What community pool features</a:t>
            </a:r>
            <a:r>
              <a:rPr lang="en-US" b="0" dirty="0">
                <a:solidFill>
                  <a:srgbClr val="333E48"/>
                </a:solidFill>
                <a:latin typeface="National2"/>
              </a:rPr>
              <a:t> would you like:</a:t>
            </a:r>
            <a:endParaRPr lang="en-US" b="0" i="0" dirty="0">
              <a:solidFill>
                <a:srgbClr val="333E48"/>
              </a:solidFill>
              <a:effectLst/>
              <a:latin typeface="National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B7C2E-35B2-9FF5-96B7-D239E4BEEA90}"/>
              </a:ext>
            </a:extLst>
          </p:cNvPr>
          <p:cNvSpPr txBox="1"/>
          <p:nvPr/>
        </p:nvSpPr>
        <p:spPr>
          <a:xfrm>
            <a:off x="841248" y="2423160"/>
            <a:ext cx="430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Lap Pool (This may be included in Whirling Thunder 2.0)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Priorities: </a:t>
            </a:r>
          </a:p>
          <a:p>
            <a:pPr marL="342900" indent="-342900">
              <a:buAutoNum type="arabicPeriod"/>
            </a:pPr>
            <a:r>
              <a:rPr lang="en-US" dirty="0"/>
              <a:t>Diving Boards/deep Ends</a:t>
            </a:r>
          </a:p>
          <a:p>
            <a:pPr marL="342900" indent="-342900">
              <a:buAutoNum type="arabicPeriod"/>
            </a:pPr>
            <a:r>
              <a:rPr lang="en-US" dirty="0"/>
              <a:t>Beach entry</a:t>
            </a:r>
          </a:p>
          <a:p>
            <a:pPr marL="342900" indent="-342900">
              <a:buAutoNum type="arabicPeriod"/>
            </a:pPr>
            <a:r>
              <a:rPr lang="en-US" dirty="0"/>
              <a:t>Play Features: Slides / Geysers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2B34B-04AD-E3F9-BA5F-1663AEFE3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2" y="2167128"/>
            <a:ext cx="6477585" cy="4109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AB1A3-EBCA-1682-54DB-FC78A644638B}"/>
              </a:ext>
            </a:extLst>
          </p:cNvPr>
          <p:cNvSpPr txBox="1"/>
          <p:nvPr/>
        </p:nvSpPr>
        <p:spPr>
          <a:xfrm>
            <a:off x="6212457" y="1854446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BB524-4FEF-99D3-212E-71E4447FA5B8}"/>
              </a:ext>
            </a:extLst>
          </p:cNvPr>
          <p:cNvSpPr txBox="1"/>
          <p:nvPr/>
        </p:nvSpPr>
        <p:spPr>
          <a:xfrm>
            <a:off x="9821335" y="1741146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Interest</a:t>
            </a:r>
          </a:p>
        </p:txBody>
      </p:sp>
    </p:spTree>
    <p:extLst>
      <p:ext uri="{BB962C8B-B14F-4D97-AF65-F5344CB8AC3E}">
        <p14:creationId xmlns:p14="http://schemas.microsoft.com/office/powerpoint/2010/main" val="188213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71736-8277-BB79-6D91-BF319D5B2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AFA7-CDD5-2E62-8780-BD5FEA36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273992"/>
            <a:ext cx="4532695" cy="828408"/>
          </a:xfrm>
        </p:spPr>
        <p:txBody>
          <a:bodyPr/>
          <a:lstStyle/>
          <a:p>
            <a:r>
              <a:rPr lang="en-US" dirty="0"/>
              <a:t>Other Comments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60213D7-9BCB-DDC6-D6A6-F19F23784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2250" t="43724" r="-1"/>
          <a:stretch/>
        </p:blipFill>
        <p:spPr>
          <a:xfrm>
            <a:off x="6095999" y="512063"/>
            <a:ext cx="5540220" cy="170518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4FE31-8A19-AE57-1BC0-7C8C3C0D3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79" y="1100857"/>
            <a:ext cx="5540220" cy="31397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5EED1D-EB40-416D-097D-FC29A081C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10" y="2217253"/>
            <a:ext cx="5425910" cy="2951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EC9759-4C60-2FC2-1D1A-B81EEFE75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9" y="5168587"/>
            <a:ext cx="5425910" cy="1348857"/>
          </a:xfrm>
          <a:prstGeom prst="rect">
            <a:avLst/>
          </a:prstGeom>
        </p:spPr>
      </p:pic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562AFE28-2E3E-9D03-C05C-18FBD8E3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40" b="55484"/>
          <a:stretch/>
        </p:blipFill>
        <p:spPr>
          <a:xfrm>
            <a:off x="555779" y="4240569"/>
            <a:ext cx="5425910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2% percentage infographic circle icons, 72 percents pie chart canvas  prints for the wall • canvas prints web, vector, template | myloview.com">
            <a:extLst>
              <a:ext uri="{FF2B5EF4-FFF2-40B4-BE49-F238E27FC236}">
                <a16:creationId xmlns:a16="http://schemas.microsoft.com/office/drawing/2014/main" id="{DA7EA936-5FDC-10C2-C4B6-D8AC31165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1376" r="20165" b="11282"/>
          <a:stretch/>
        </p:blipFill>
        <p:spPr bwMode="auto">
          <a:xfrm>
            <a:off x="7007209" y="1772564"/>
            <a:ext cx="3051191" cy="307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53487-FB37-D82C-0BCF-23D439A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Audience – 246 Response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1514BC-7B7F-0407-912B-3E66068E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4316" t="17277" r="27742" b="8090"/>
          <a:stretch/>
        </p:blipFill>
        <p:spPr>
          <a:xfrm>
            <a:off x="673216" y="1941444"/>
            <a:ext cx="5163316" cy="32467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A91E3D-779D-424B-6610-8106148B33BE}"/>
              </a:ext>
            </a:extLst>
          </p:cNvPr>
          <p:cNvSpPr txBox="1"/>
          <p:nvPr/>
        </p:nvSpPr>
        <p:spPr>
          <a:xfrm>
            <a:off x="9153539" y="4251427"/>
            <a:ext cx="11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7EE3C-210F-C138-06A4-C96E9D59A583}"/>
              </a:ext>
            </a:extLst>
          </p:cNvPr>
          <p:cNvSpPr txBox="1"/>
          <p:nvPr/>
        </p:nvSpPr>
        <p:spPr>
          <a:xfrm>
            <a:off x="7265695" y="2136643"/>
            <a:ext cx="89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B3A2-9BED-E465-C03B-86B27ED95FF8}"/>
              </a:ext>
            </a:extLst>
          </p:cNvPr>
          <p:cNvSpPr txBox="1"/>
          <p:nvPr/>
        </p:nvSpPr>
        <p:spPr>
          <a:xfrm>
            <a:off x="5836532" y="5818847"/>
            <a:ext cx="563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Primarily Adults </a:t>
            </a:r>
          </a:p>
          <a:p>
            <a:r>
              <a:rPr lang="en-US" dirty="0"/>
              <a:t>*We did not ask based on where we received submissions. </a:t>
            </a:r>
          </a:p>
        </p:txBody>
      </p:sp>
    </p:spTree>
    <p:extLst>
      <p:ext uri="{BB962C8B-B14F-4D97-AF65-F5344CB8AC3E}">
        <p14:creationId xmlns:p14="http://schemas.microsoft.com/office/powerpoint/2010/main" val="169689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3291C-7CDA-15BF-AAF9-C01894931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DF64-7FFF-79F0-8B77-3682AD56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7950"/>
            <a:ext cx="4693918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Ranking of strength and endurance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3214-E329-A823-5D2B-3726CB0AB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88921"/>
            <a:ext cx="4693918" cy="24309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Free Weights/Bars/Racks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Weight Machines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Walk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Cardio Machines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B78C4-67A0-4053-2B64-C6601E10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65" r="8599"/>
          <a:stretch/>
        </p:blipFill>
        <p:spPr>
          <a:xfrm>
            <a:off x="5067367" y="912616"/>
            <a:ext cx="6897756" cy="5414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8704F-F96C-181E-C0D5-D672F1596386}"/>
              </a:ext>
            </a:extLst>
          </p:cNvPr>
          <p:cNvSpPr txBox="1"/>
          <p:nvPr/>
        </p:nvSpPr>
        <p:spPr>
          <a:xfrm>
            <a:off x="6182846" y="543284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Important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9123A-0392-E085-9519-BD251AB03568}"/>
              </a:ext>
            </a:extLst>
          </p:cNvPr>
          <p:cNvSpPr txBox="1"/>
          <p:nvPr/>
        </p:nvSpPr>
        <p:spPr>
          <a:xfrm>
            <a:off x="10049642" y="591755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Important</a:t>
            </a:r>
          </a:p>
        </p:txBody>
      </p:sp>
    </p:spTree>
    <p:extLst>
      <p:ext uri="{BB962C8B-B14F-4D97-AF65-F5344CB8AC3E}">
        <p14:creationId xmlns:p14="http://schemas.microsoft.com/office/powerpoint/2010/main" val="112256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C7BA-74D8-B8DA-66EC-288CE3F5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7950"/>
            <a:ext cx="46939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Ranking of fitness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CD66-5FAC-4508-3A6D-33231CA9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88921"/>
            <a:ext cx="4885942" cy="2430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Priority: </a:t>
            </a:r>
            <a:r>
              <a:rPr lang="en-US" sz="1800" dirty="0"/>
              <a:t>Spin, Power, Yoga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Mild Interest: </a:t>
            </a:r>
            <a:r>
              <a:rPr lang="en-US" sz="1800" dirty="0"/>
              <a:t>Active Dance and Circuit</a:t>
            </a:r>
          </a:p>
          <a:p>
            <a:pPr marL="0" indent="0">
              <a:buNone/>
            </a:pPr>
            <a:r>
              <a:rPr lang="en-US" sz="1800" b="1" dirty="0"/>
              <a:t>Most Polarizing: </a:t>
            </a:r>
            <a:r>
              <a:rPr lang="en-US" sz="1800" dirty="0"/>
              <a:t>Circuit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A6C32-09D1-04A4-418A-3AA77E9DB31A}"/>
              </a:ext>
            </a:extLst>
          </p:cNvPr>
          <p:cNvSpPr txBox="1"/>
          <p:nvPr/>
        </p:nvSpPr>
        <p:spPr>
          <a:xfrm>
            <a:off x="6096000" y="620006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75809-39A0-7A00-1A0C-3E1ED02C7524}"/>
              </a:ext>
            </a:extLst>
          </p:cNvPr>
          <p:cNvSpPr txBox="1"/>
          <p:nvPr/>
        </p:nvSpPr>
        <p:spPr>
          <a:xfrm>
            <a:off x="10049642" y="591755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Interested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6C15C-31BB-3A3B-B37D-2D853247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30" y="1136728"/>
            <a:ext cx="5655939" cy="49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AEEBA-B6A7-138E-A6AA-998FDEE69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AA67-9111-F60F-529E-6D179163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7950"/>
            <a:ext cx="4693918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Features that would motivate you to use our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E6AB-23EF-2911-5C09-B185E905B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88921"/>
            <a:ext cx="3863007" cy="2430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Priority: </a:t>
            </a:r>
            <a:r>
              <a:rPr lang="en-US" sz="1800" dirty="0"/>
              <a:t>Golf Simulator, Rock Wall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Secondary: </a:t>
            </a:r>
            <a:r>
              <a:rPr lang="en-US" sz="1800" dirty="0"/>
              <a:t>Batting Cages</a:t>
            </a:r>
          </a:p>
          <a:p>
            <a:pPr marL="0" indent="0">
              <a:buNone/>
            </a:pPr>
            <a:r>
              <a:rPr lang="en-US" sz="1800" b="1" dirty="0"/>
              <a:t>Mild Interest: </a:t>
            </a:r>
            <a:r>
              <a:rPr lang="en-US" sz="1800" dirty="0"/>
              <a:t>Trampoline, Active Video Games, Archery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86803-8B4A-1BE4-B486-B7FBADB879AD}"/>
              </a:ext>
            </a:extLst>
          </p:cNvPr>
          <p:cNvSpPr txBox="1"/>
          <p:nvPr/>
        </p:nvSpPr>
        <p:spPr>
          <a:xfrm>
            <a:off x="6096000" y="620006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exciting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B1CA8-845B-9E55-7147-6B6928AFB38F}"/>
              </a:ext>
            </a:extLst>
          </p:cNvPr>
          <p:cNvSpPr txBox="1"/>
          <p:nvPr/>
        </p:nvSpPr>
        <p:spPr>
          <a:xfrm>
            <a:off x="10049642" y="591755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Exciting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4CC3B-F1FE-35FF-FC4E-86C4A8AE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1470266"/>
            <a:ext cx="6186437" cy="46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74DA6-596A-E6F7-8B58-A1C94D29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8E49-93F8-9007-078A-9BD9C321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6" y="804672"/>
            <a:ext cx="46939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Water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C2BE-C1B1-15F4-0EF3-E053B2A8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488921"/>
            <a:ext cx="3863007" cy="2430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Priority: </a:t>
            </a:r>
            <a:r>
              <a:rPr lang="en-US" sz="1800" dirty="0"/>
              <a:t>Lap Pool</a:t>
            </a:r>
          </a:p>
          <a:p>
            <a:pPr marL="0" indent="0">
              <a:buNone/>
            </a:pPr>
            <a:r>
              <a:rPr lang="en-US" sz="1800" b="1" dirty="0"/>
              <a:t>Secondary: </a:t>
            </a:r>
            <a:r>
              <a:rPr lang="en-US" sz="1800" dirty="0"/>
              <a:t>Therapy Pool or Whirl Pool</a:t>
            </a:r>
          </a:p>
          <a:p>
            <a:pPr marL="0" indent="0">
              <a:buNone/>
            </a:pPr>
            <a:r>
              <a:rPr lang="en-US" sz="1800" b="1" dirty="0"/>
              <a:t>Mild Interest: </a:t>
            </a:r>
            <a:r>
              <a:rPr lang="en-US" sz="1800" dirty="0"/>
              <a:t>Hot Tub</a:t>
            </a:r>
          </a:p>
          <a:p>
            <a:pPr marL="0" indent="0">
              <a:buNone/>
            </a:pPr>
            <a:r>
              <a:rPr lang="en-US" sz="1800" b="1" dirty="0"/>
              <a:t>Not Interested: </a:t>
            </a:r>
            <a:r>
              <a:rPr lang="en-US" sz="1800" dirty="0"/>
              <a:t>Sauna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(separate from community pool)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25F05-0559-5307-6534-36EE9E613278}"/>
              </a:ext>
            </a:extLst>
          </p:cNvPr>
          <p:cNvSpPr txBox="1"/>
          <p:nvPr/>
        </p:nvSpPr>
        <p:spPr>
          <a:xfrm>
            <a:off x="5821680" y="2832555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E063F-C0DB-04CF-EA97-6F97D21F492D}"/>
              </a:ext>
            </a:extLst>
          </p:cNvPr>
          <p:cNvSpPr txBox="1"/>
          <p:nvPr/>
        </p:nvSpPr>
        <p:spPr>
          <a:xfrm>
            <a:off x="9875906" y="2859823"/>
            <a:ext cx="17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Interested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E085B5-8FB7-0E9D-26C5-0DB3375EA4BD}"/>
              </a:ext>
            </a:extLst>
          </p:cNvPr>
          <p:cNvGrpSpPr/>
          <p:nvPr/>
        </p:nvGrpSpPr>
        <p:grpSpPr>
          <a:xfrm>
            <a:off x="4701209" y="3339313"/>
            <a:ext cx="7056369" cy="2677439"/>
            <a:chOff x="5899192" y="2488921"/>
            <a:chExt cx="5189848" cy="1969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CC51CA-821F-DDEC-05F4-3E64DA768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9192" y="2488921"/>
              <a:ext cx="4892464" cy="11659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ED6834-3790-2E08-D221-DA40CB6BA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8024" y="4023757"/>
              <a:ext cx="4801016" cy="434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45411E-ADCC-3920-19A0-422DE03FB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3327" y="3590080"/>
              <a:ext cx="4816257" cy="49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65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5290-F4CF-D180-0D9A-D38464D0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457504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Nutrition services by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1FE7-6B70-6DF1-1391-9AF3E639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42878"/>
            <a:ext cx="418185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Priority: </a:t>
            </a:r>
            <a:r>
              <a:rPr lang="en-US" dirty="0"/>
              <a:t>Fresh Food Market</a:t>
            </a:r>
          </a:p>
          <a:p>
            <a:pPr marL="0" indent="0">
              <a:buNone/>
            </a:pPr>
            <a:r>
              <a:rPr lang="en-US" b="1" dirty="0"/>
              <a:t>Secondary: </a:t>
            </a:r>
            <a:r>
              <a:rPr lang="en-US" dirty="0"/>
              <a:t>Wellness Café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60848-284B-503F-C9E4-016B830E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019" y="1109367"/>
            <a:ext cx="6227626" cy="44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5600-59CD-DC9B-1775-E372C6E62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2686-A261-0FA4-3DEC-67CF6B2F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802110" cy="1325563"/>
          </a:xfrm>
        </p:spPr>
        <p:txBody>
          <a:bodyPr>
            <a:normAutofit/>
          </a:bodyPr>
          <a:lstStyle/>
          <a:p>
            <a:r>
              <a:rPr lang="en-US" dirty="0"/>
              <a:t>Services/Features by Anticipated Frequency of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353C1-90F4-56AF-E1E2-0CA095783B9D}"/>
              </a:ext>
            </a:extLst>
          </p:cNvPr>
          <p:cNvSpPr txBox="1"/>
          <p:nvPr/>
        </p:nvSpPr>
        <p:spPr>
          <a:xfrm>
            <a:off x="755906" y="2404872"/>
            <a:ext cx="358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Priority</a:t>
            </a:r>
          </a:p>
          <a:p>
            <a:pPr marL="342900" indent="-342900">
              <a:buAutoNum type="arabicPeriod"/>
            </a:pPr>
            <a:r>
              <a:rPr lang="en-US" dirty="0"/>
              <a:t>Fresh Food Market</a:t>
            </a:r>
          </a:p>
          <a:p>
            <a:pPr marL="342900" indent="-342900">
              <a:buAutoNum type="arabicPeriod"/>
            </a:pPr>
            <a:r>
              <a:rPr lang="en-US" dirty="0"/>
              <a:t>Wellness Café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Grab n Go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Secondary</a:t>
            </a:r>
          </a:p>
          <a:p>
            <a:r>
              <a:rPr lang="en-US" dirty="0"/>
              <a:t>4. Locker rooms/ Lockers</a:t>
            </a:r>
          </a:p>
          <a:p>
            <a:r>
              <a:rPr lang="en-US" dirty="0"/>
              <a:t>6. Childcare</a:t>
            </a:r>
          </a:p>
          <a:p>
            <a:r>
              <a:rPr lang="en-US" dirty="0"/>
              <a:t>7. Weight Management Classes / Groups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D5DDA-B6C5-C325-E1E2-F5EA040C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74" b="14496"/>
          <a:stretch/>
        </p:blipFill>
        <p:spPr>
          <a:xfrm>
            <a:off x="5980176" y="1789541"/>
            <a:ext cx="5577840" cy="4725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1EE48-5829-C72E-92E4-6402692B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61" t="93382" r="67984" b="3240"/>
          <a:stretch/>
        </p:blipFill>
        <p:spPr>
          <a:xfrm>
            <a:off x="10511029" y="1589008"/>
            <a:ext cx="925065" cy="200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3E403-D6E8-BB5C-5A2D-335D0D9B2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73" t="89263" r="12121" b="6488"/>
          <a:stretch/>
        </p:blipFill>
        <p:spPr>
          <a:xfrm>
            <a:off x="6164033" y="1558323"/>
            <a:ext cx="4346996" cy="2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4F729-4659-9803-823A-82D15DD89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70BF-B566-7AAC-8311-CCE90379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6" y="758317"/>
            <a:ext cx="10783822" cy="1325563"/>
          </a:xfrm>
        </p:spPr>
        <p:txBody>
          <a:bodyPr>
            <a:normAutofit/>
          </a:bodyPr>
          <a:lstStyle/>
          <a:p>
            <a:r>
              <a:rPr lang="en-US" dirty="0"/>
              <a:t>Extended Hours</a:t>
            </a:r>
            <a:br>
              <a:rPr lang="en-US" dirty="0"/>
            </a:br>
            <a:r>
              <a:rPr lang="en-US" dirty="0"/>
              <a:t>by Anticipated Frequency of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98AE3-A444-A019-1E8B-91EDC086CAFE}"/>
              </a:ext>
            </a:extLst>
          </p:cNvPr>
          <p:cNvSpPr txBox="1"/>
          <p:nvPr/>
        </p:nvSpPr>
        <p:spPr>
          <a:xfrm>
            <a:off x="652272" y="2842890"/>
            <a:ext cx="358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Priority: </a:t>
            </a:r>
            <a:r>
              <a:rPr lang="en-US" dirty="0"/>
              <a:t>Early Mornings</a:t>
            </a:r>
          </a:p>
          <a:p>
            <a:r>
              <a:rPr lang="en-US" b="1" dirty="0"/>
              <a:t>Secondary: </a:t>
            </a:r>
            <a:r>
              <a:rPr lang="en-US" dirty="0"/>
              <a:t>Late Nights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BE29B5-75E0-40FB-A78E-63678AE263BA}"/>
              </a:ext>
            </a:extLst>
          </p:cNvPr>
          <p:cNvGrpSpPr/>
          <p:nvPr/>
        </p:nvGrpSpPr>
        <p:grpSpPr>
          <a:xfrm>
            <a:off x="3755138" y="2369350"/>
            <a:ext cx="7784590" cy="3811993"/>
            <a:chOff x="6164033" y="1558323"/>
            <a:chExt cx="5393983" cy="26413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EC54A-A505-FCDD-0D1C-8F666B05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461" t="93382" r="67984" b="3240"/>
            <a:stretch/>
          </p:blipFill>
          <p:spPr>
            <a:xfrm>
              <a:off x="10511029" y="1589008"/>
              <a:ext cx="925065" cy="20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895AC7-85D8-C562-2547-33549021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73" t="89263" r="12121" b="6488"/>
            <a:stretch/>
          </p:blipFill>
          <p:spPr>
            <a:xfrm>
              <a:off x="6164033" y="1558323"/>
              <a:ext cx="4346996" cy="2619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17678C-435A-7B26-735D-B93A67BE6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4033" y="1820224"/>
              <a:ext cx="5393983" cy="2379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70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728C"/>
      </a:dk2>
      <a:lt2>
        <a:srgbClr val="75BF43"/>
      </a:lt2>
      <a:accent1>
        <a:srgbClr val="7030A0"/>
      </a:accent1>
      <a:accent2>
        <a:srgbClr val="20D5FF"/>
      </a:accent2>
      <a:accent3>
        <a:srgbClr val="000000"/>
      </a:accent3>
      <a:accent4>
        <a:srgbClr val="898A8D"/>
      </a:accent4>
      <a:accent5>
        <a:srgbClr val="FFC000"/>
      </a:accent5>
      <a:accent6>
        <a:srgbClr val="FFFFFF"/>
      </a:accent6>
      <a:hlink>
        <a:srgbClr val="00728C"/>
      </a:hlink>
      <a:folHlink>
        <a:srgbClr val="898A8D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CHS Brand">
      <a:dk1>
        <a:srgbClr val="000000"/>
      </a:dk1>
      <a:lt1>
        <a:srgbClr val="FFFFFF"/>
      </a:lt1>
      <a:dk2>
        <a:srgbClr val="00728C"/>
      </a:dk2>
      <a:lt2>
        <a:srgbClr val="75BF43"/>
      </a:lt2>
      <a:accent1>
        <a:srgbClr val="00728C"/>
      </a:accent1>
      <a:accent2>
        <a:srgbClr val="75BF43"/>
      </a:accent2>
      <a:accent3>
        <a:srgbClr val="000000"/>
      </a:accent3>
      <a:accent4>
        <a:srgbClr val="898A8D"/>
      </a:accent4>
      <a:accent5>
        <a:srgbClr val="FFC000"/>
      </a:accent5>
      <a:accent6>
        <a:srgbClr val="64D600"/>
      </a:accent6>
      <a:hlink>
        <a:srgbClr val="00728C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25d7bf-5129-4096-8640-4e2afc137f0a" xsi:nil="true"/>
    <lcf76f155ced4ddcb4097134ff3c332f xmlns="a0480372-dc68-4105-9daf-fd127e4df99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A7C44884FD04AB2ABABDAF1E8E7D4" ma:contentTypeVersion="16" ma:contentTypeDescription="Create a new document." ma:contentTypeScope="" ma:versionID="e4f0a4901681aa535e136305e8281347">
  <xsd:schema xmlns:xsd="http://www.w3.org/2001/XMLSchema" xmlns:xs="http://www.w3.org/2001/XMLSchema" xmlns:p="http://schemas.microsoft.com/office/2006/metadata/properties" xmlns:ns2="a0480372-dc68-4105-9daf-fd127e4df99a" xmlns:ns3="8a25d7bf-5129-4096-8640-4e2afc137f0a" targetNamespace="http://schemas.microsoft.com/office/2006/metadata/properties" ma:root="true" ma:fieldsID="6ddafd7e1ed2d197de10cc9038b1174e" ns2:_="" ns3:_="">
    <xsd:import namespace="a0480372-dc68-4105-9daf-fd127e4df99a"/>
    <xsd:import namespace="8a25d7bf-5129-4096-8640-4e2afc137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80372-dc68-4105-9daf-fd127e4df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a2384d1-987c-4cb5-bfbf-b9a7b98b74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5d7bf-5129-4096-8640-4e2afc137f0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ed3e98a-9286-44df-a7b6-4af9c8b5bd73}" ma:internalName="TaxCatchAll" ma:showField="CatchAllData" ma:web="8a25d7bf-5129-4096-8640-4e2afc137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2817EA-2D9A-4059-BF28-698D192E369B}">
  <ds:schemaRefs>
    <ds:schemaRef ds:uri="8a25d7bf-5129-4096-8640-4e2afc137f0a"/>
    <ds:schemaRef ds:uri="a0480372-dc68-4105-9daf-fd127e4df99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9F4001-D3DA-4921-8404-8CD8C59CE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3FEB6-4EBD-4558-95D7-B080F9985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480372-dc68-4105-9daf-fd127e4df99a"/>
    <ds:schemaRef ds:uri="8a25d7bf-5129-4096-8640-4e2afc137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8c9d595-9f3e-4acb-b282-10fd9cabe727}" enabled="0" method="" siteId="{58c9d595-9f3e-4acb-b282-10fd9cabe7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8404</TotalTime>
  <Words>324</Words>
  <Application>Microsoft Office PowerPoint</Application>
  <PresentationFormat>Widescreen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National2</vt:lpstr>
      <vt:lpstr>Office Theme</vt:lpstr>
      <vt:lpstr>Master Facilities Plan</vt:lpstr>
      <vt:lpstr>Survey Audience – 246 Response </vt:lpstr>
      <vt:lpstr>Ranking of strength and endurance features</vt:lpstr>
      <vt:lpstr>Ranking of fitness classes</vt:lpstr>
      <vt:lpstr>Features that would motivate you to use our facility</vt:lpstr>
      <vt:lpstr>Water Wellness</vt:lpstr>
      <vt:lpstr>Nutrition services by importance</vt:lpstr>
      <vt:lpstr>Services/Features by Anticipated Frequency of Use</vt:lpstr>
      <vt:lpstr>Extended Hours by Anticipated Frequency of Use</vt:lpstr>
      <vt:lpstr>Separate Area of Women and Children</vt:lpstr>
      <vt:lpstr>Other Comments</vt:lpstr>
      <vt:lpstr>Community Pool</vt:lpstr>
      <vt:lpstr>Maintaining the current pool is not an option.   Types of community pool ranked in order of interest/use.</vt:lpstr>
      <vt:lpstr>Where should we put a community pool?</vt:lpstr>
      <vt:lpstr>Where would you and your family most utilize a community pool?</vt:lpstr>
      <vt:lpstr>What community pool features would you like:</vt:lpstr>
      <vt:lpstr>Other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Mcelroy, Erin (IHS/ABR/WBH)</dc:creator>
  <cp:lastModifiedBy>Erin McElroy</cp:lastModifiedBy>
  <cp:revision>14</cp:revision>
  <dcterms:created xsi:type="dcterms:W3CDTF">2023-10-12T21:02:41Z</dcterms:created>
  <dcterms:modified xsi:type="dcterms:W3CDTF">2025-05-05T17:51:17Z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0x0101001EAA7C44884FD04AB2ABABDAF1E8E7D4</vt:lpwstr>
  </property>
  <property fmtid="{D5CDD505-2E9C-101B-9397-08002B2CF9AE}" pid="3" name="MediaServiceImageTags">
    <vt:lpwstr/>
  </property>
</Properties>
</file>